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2" r:id="rId2"/>
    <p:sldId id="311" r:id="rId3"/>
    <p:sldId id="263" r:id="rId4"/>
    <p:sldId id="312" r:id="rId5"/>
    <p:sldId id="256" r:id="rId6"/>
    <p:sldId id="307" r:id="rId7"/>
    <p:sldId id="305" r:id="rId8"/>
    <p:sldId id="306" r:id="rId9"/>
    <p:sldId id="257" r:id="rId10"/>
    <p:sldId id="258" r:id="rId11"/>
    <p:sldId id="259" r:id="rId12"/>
    <p:sldId id="260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4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755B7-384C-954F-B749-D4C8545CE9D3}" type="datetimeFigureOut">
              <a:rPr lang="en-US" smtClean="0"/>
              <a:t>2/28/23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63D820-65C0-274D-98C5-BEB016A18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309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FFFFFF"/>
                </a:solidFill>
                <a:effectLst/>
                <a:latin typeface="Proxima Nova Subset"/>
              </a:rPr>
              <a:t>Data analysis tasks and modelling approaches.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63D820-65C0-274D-98C5-BEB016A181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326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A7B69-CBF8-0D48-8197-1945C5F8FA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D35FE-062F-B148-80BA-42F6BBE507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2075A-FB8B-F74B-BF03-F65744C14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90398-6360-1344-99B5-DD41AF34C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43EF7-FBD8-A241-98C2-AB4EC9DEF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197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A2814-4277-B740-9C07-C956580FA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0BB210-022E-4D4D-84B4-AAE6807D99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F4AE0-AF95-5F45-A5A1-6F5C11D0A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F669C-F268-3745-9449-8DC4B3217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4A3ED-DC94-6A4B-BC5B-3BF62A616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57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FCCE58-3091-6F44-8183-74410E523C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E5F513-E216-2B46-A5CA-A76C7F6634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26C6F-9A3A-E74D-849A-D2F551F01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84C14-CC33-B648-AFDC-6528B82E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70023-935A-5448-B41F-13D87FA76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920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7979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3C00C-4C16-C54C-B073-4343DE95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FCA60-D9EF-C645-BCC7-854F8C316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8FBD9-D25D-CB4F-8DB1-30E44237D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FA124-4670-F142-ADC2-4BC699B7F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43E20-FC9B-C543-9D0F-04CA6A1EC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36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E3B72-6657-2045-8C89-538238DEC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14B42-300A-CE45-B6A7-73143865E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8DD55-9FE9-C841-B1B0-5114F72B8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7C151-2E72-0644-8531-714644000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FB095-2577-3549-9C14-D38896B53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70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E8E29-684D-3F4F-A7C3-24B1E9AB9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5777D-3F24-034D-8657-8D01442896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FFE2C-2FD3-B944-8479-61463F8191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307CA-DA20-AE44-8F92-C21AA3DF1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AD6E38-B66E-CD47-BB24-BCBAD6F7E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64CFB-52FA-2344-9E64-C06CBBCAB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12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BC505-6587-EF44-A233-825D5BDE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F6573-91D7-A44A-9EB0-6DC4E0D68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96001C-5D54-9D4E-B35E-06D78C043A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1A8316-8513-9243-A088-5E38FEBB9A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1BC9E3-CD0A-684D-A24B-88B0EEE792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39CC61-16AA-A147-BECD-34C5D2F7F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84AB2-5C54-E341-BAC8-66C4DD37D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DF5DE4-1852-0A48-86A1-1A50E9FC0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402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E02-55DD-544C-BB75-83BD40029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32C41F-E86B-B845-BF5F-E703D5688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CC2A59-B719-1045-B691-CF8F8FCA3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5E603F-8544-A342-87FD-60D2A1C98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307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70BA7B-CABD-154F-AE4E-01F4150FD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D6F5F6-BE8D-2941-9CE3-C2BE677A6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E1DF9-80F4-974B-8125-6F71A60B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5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1C39E-F008-F34D-9629-40B4530BD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24D1B-01C3-0D45-954B-80515CC76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8B09D-5771-EC43-B9E9-01BEB5AF2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6B1D63-4375-DB42-8C16-7E12F2AEC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37EEF8-C0E4-3447-A409-486328744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FEABC-BFD6-4F4E-8274-44908FBD7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61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889A5-4CE4-7E45-8CBC-C37ED4AEA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4C3BD4-291E-A04D-B6A0-7D18FD99EE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B40DBF-40F3-404D-B5E6-42B41FA3C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BD8F8-C8F0-B74E-BE33-53EE41070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7E44C-9FB8-2F4E-8365-0F11D64B0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B5526-3F78-ED4F-858E-7977BCAFD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74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D22A98-24B9-224F-BC7A-2BF417819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D7155-E65D-3440-AF13-C71E934C3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BDC9D-8846-ED47-9461-168108952B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6B9B38-410B-BB42-8588-0C57863444F5}" type="datetimeFigureOut">
              <a:rPr lang="en-US" smtClean="0"/>
              <a:t>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EBD26D-91B0-A242-BF69-A0B6235C40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9F43C-C9C9-0640-A2D3-CC0005E145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A3E12-0BBF-5740-9C74-86C832361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1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cationindex.com/2020/12/26/ioannidis-is-wrong-again/" TargetMode="External"/><Relationship Id="rId2" Type="http://schemas.openxmlformats.org/officeDocument/2006/relationships/hyperlink" Target="https://replicationindex.com/2020/12/24/ioannidis-is-wron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2DBB9-96A2-5441-8804-518657837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versus Causation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F2C67E-28F6-114F-9520-318871392A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6019" y="1890454"/>
            <a:ext cx="7543800" cy="3975100"/>
          </a:xfrm>
        </p:spPr>
      </p:pic>
    </p:spTree>
    <p:extLst>
      <p:ext uri="{BB962C8B-B14F-4D97-AF65-F5344CB8AC3E}">
        <p14:creationId xmlns:p14="http://schemas.microsoft.com/office/powerpoint/2010/main" val="2301590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24A8-66EA-3F46-8178-6A5CD07E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thousand hypotheses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BF2342-3DB3-E04A-92EF-70DA39AB1F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5095" y="1825625"/>
            <a:ext cx="9161809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DCCA86-82A2-8141-9C5B-6FE96AFBE5AD}"/>
              </a:ext>
            </a:extLst>
          </p:cNvPr>
          <p:cNvSpPr txBox="1"/>
          <p:nvPr/>
        </p:nvSpPr>
        <p:spPr>
          <a:xfrm>
            <a:off x="371565" y="4828854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ymbol" pitchFamily="2" charset="2"/>
              </a:rPr>
              <a:t>a</a:t>
            </a:r>
            <a:r>
              <a:rPr lang="en-US" dirty="0"/>
              <a:t> = 0.05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A06EC4-2638-2442-87F5-1F93D9181EAB}"/>
              </a:ext>
            </a:extLst>
          </p:cNvPr>
          <p:cNvSpPr txBox="1"/>
          <p:nvPr/>
        </p:nvSpPr>
        <p:spPr>
          <a:xfrm>
            <a:off x="4551452" y="6311900"/>
            <a:ext cx="1347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Type I Errors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C34FF8-ABBD-A146-A72C-6C7CEA99B660}"/>
              </a:ext>
            </a:extLst>
          </p:cNvPr>
          <p:cNvSpPr txBox="1"/>
          <p:nvPr/>
        </p:nvSpPr>
        <p:spPr>
          <a:xfrm>
            <a:off x="10650979" y="4001294"/>
            <a:ext cx="140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Type II Errors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1DEDC-C710-1F44-96E1-D4DB2AAE950B}"/>
              </a:ext>
            </a:extLst>
          </p:cNvPr>
          <p:cNvSpPr txBox="1"/>
          <p:nvPr/>
        </p:nvSpPr>
        <p:spPr>
          <a:xfrm>
            <a:off x="7027524" y="6159982"/>
            <a:ext cx="5095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 positive report probability = 45/(45+80) = 36% </a:t>
            </a:r>
          </a:p>
        </p:txBody>
      </p:sp>
    </p:spTree>
    <p:extLst>
      <p:ext uri="{BB962C8B-B14F-4D97-AF65-F5344CB8AC3E}">
        <p14:creationId xmlns:p14="http://schemas.microsoft.com/office/powerpoint/2010/main" val="3415229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24A8-66EA-3F46-8178-6A5CD07E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gets worse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D56CF4-309B-BD4E-BCB1-486512EAF5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795760"/>
            <a:ext cx="10515600" cy="241106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53332D-1849-F648-A663-8A63D55A93A2}"/>
              </a:ext>
            </a:extLst>
          </p:cNvPr>
          <p:cNvSpPr txBox="1"/>
          <p:nvPr/>
        </p:nvSpPr>
        <p:spPr>
          <a:xfrm>
            <a:off x="1075038" y="2426428"/>
            <a:ext cx="3160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Study with low statistical power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86339D-82BD-DE42-BA2F-119B21EAACDF}"/>
              </a:ext>
            </a:extLst>
          </p:cNvPr>
          <p:cNvSpPr txBox="1"/>
          <p:nvPr/>
        </p:nvSpPr>
        <p:spPr>
          <a:xfrm>
            <a:off x="1075038" y="5391494"/>
            <a:ext cx="3825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 positive report probability = 69%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2FB52E-D046-504F-A713-F6A95FF87CF6}"/>
              </a:ext>
            </a:extLst>
          </p:cNvPr>
          <p:cNvSpPr txBox="1"/>
          <p:nvPr/>
        </p:nvSpPr>
        <p:spPr>
          <a:xfrm>
            <a:off x="6214419" y="2426428"/>
            <a:ext cx="3738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Study with moderate statistical power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76A43D-9931-BC47-B866-46A8054D6A8A}"/>
              </a:ext>
            </a:extLst>
          </p:cNvPr>
          <p:cNvSpPr txBox="1"/>
          <p:nvPr/>
        </p:nvSpPr>
        <p:spPr>
          <a:xfrm>
            <a:off x="6214419" y="5391494"/>
            <a:ext cx="3825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 positive report probability = 53% </a:t>
            </a:r>
          </a:p>
        </p:txBody>
      </p:sp>
    </p:spTree>
    <p:extLst>
      <p:ext uri="{BB962C8B-B14F-4D97-AF65-F5344CB8AC3E}">
        <p14:creationId xmlns:p14="http://schemas.microsoft.com/office/powerpoint/2010/main" val="4155171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62C6F9-941A-0A4D-B728-9DCE65DB2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3075" y="367525"/>
            <a:ext cx="944585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CEF6AE-C8DD-734A-8212-74ADA5A9F5B9}"/>
              </a:ext>
            </a:extLst>
          </p:cNvPr>
          <p:cNvSpPr txBox="1"/>
          <p:nvPr/>
        </p:nvSpPr>
        <p:spPr>
          <a:xfrm>
            <a:off x="519843" y="1276691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11%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A12F56-D637-3A45-BABD-3F7777EF46E3}"/>
              </a:ext>
            </a:extLst>
          </p:cNvPr>
          <p:cNvSpPr txBox="1"/>
          <p:nvPr/>
        </p:nvSpPr>
        <p:spPr>
          <a:xfrm>
            <a:off x="11035443" y="1276691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93%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D4F0DB-6EF5-BA4A-BA85-A00BA50C8FD3}"/>
              </a:ext>
            </a:extLst>
          </p:cNvPr>
          <p:cNvSpPr/>
          <p:nvPr/>
        </p:nvSpPr>
        <p:spPr>
          <a:xfrm>
            <a:off x="6288372" y="5036064"/>
            <a:ext cx="32409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Researcher degrees of freedom</a:t>
            </a:r>
          </a:p>
        </p:txBody>
      </p:sp>
    </p:spTree>
    <p:extLst>
      <p:ext uri="{BB962C8B-B14F-4D97-AF65-F5344CB8AC3E}">
        <p14:creationId xmlns:p14="http://schemas.microsoft.com/office/powerpoint/2010/main" val="58731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628AA-473A-FF4A-9E9F-4A805DC84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Proportion of false-positive reports (out of all positive reports) will be highest for: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C410F-91E3-CC4E-A830-A9A66306BB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Fields with mostly underpowered studies</a:t>
            </a:r>
          </a:p>
          <a:p>
            <a:r>
              <a:rPr lang="en-US" dirty="0"/>
              <a:t>Fields with unlikely hypotheses (driven by pursuit of novelty)</a:t>
            </a:r>
          </a:p>
          <a:p>
            <a:r>
              <a:rPr lang="en-US" dirty="0"/>
              <a:t>Fields that poorly guard against raising the level of </a:t>
            </a:r>
            <a:r>
              <a:rPr lang="el-GR" dirty="0"/>
              <a:t>α (</a:t>
            </a:r>
            <a:r>
              <a:rPr lang="en-US" dirty="0"/>
              <a:t>significance seeking)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Forstmeier</a:t>
            </a:r>
            <a:r>
              <a:rPr lang="en-US" dirty="0"/>
              <a:t> W, </a:t>
            </a:r>
            <a:r>
              <a:rPr lang="en-US" dirty="0" err="1"/>
              <a:t>Wagenmakers</a:t>
            </a:r>
            <a:r>
              <a:rPr lang="en-US" dirty="0"/>
              <a:t> EJ, Parker TH. Detecting and avoiding likely false‐positive findings–a practical guide. </a:t>
            </a:r>
            <a:r>
              <a:rPr lang="en-US" i="1" dirty="0"/>
              <a:t>Biological Reviews</a:t>
            </a:r>
            <a:r>
              <a:rPr lang="en-US" dirty="0"/>
              <a:t>. 2017 Nov;92(4):1941-68.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526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DA28A-8406-DC46-A280-B208B1CAC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1D6B014B-0CD6-8A48-9CC4-0E3612292F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010" y="159333"/>
            <a:ext cx="4295979" cy="6539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33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DA28A-8406-DC46-A280-B208B1CAC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17603D60-1D01-D94E-A45C-82F4D048C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64" y="-214504"/>
            <a:ext cx="9748250" cy="6833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853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50F2F-070D-6F10-079B-83AEB9A70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380" y="443575"/>
            <a:ext cx="3137899" cy="1325563"/>
          </a:xfrm>
        </p:spPr>
        <p:txBody>
          <a:bodyPr/>
          <a:lstStyle/>
          <a:p>
            <a:r>
              <a:rPr lang="en-US" dirty="0"/>
              <a:t>Causal Inference</a:t>
            </a:r>
          </a:p>
        </p:txBody>
      </p:sp>
      <p:pic>
        <p:nvPicPr>
          <p:cNvPr id="1026" name="Picture 2" descr="Figure 1. ">
            <a:extLst>
              <a:ext uri="{FF2B5EF4-FFF2-40B4-BE49-F238E27FC236}">
                <a16:creationId xmlns:a16="http://schemas.microsoft.com/office/drawing/2014/main" id="{36C104B0-21E9-F529-B6DD-F9D261F8E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900" y="443575"/>
            <a:ext cx="8710238" cy="5733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2C86D6-A1F2-B640-266A-ADB525D915D8}"/>
              </a:ext>
            </a:extLst>
          </p:cNvPr>
          <p:cNvSpPr txBox="1"/>
          <p:nvPr/>
        </p:nvSpPr>
        <p:spPr>
          <a:xfrm>
            <a:off x="339047" y="6277510"/>
            <a:ext cx="11116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AdvOTd67905e7"/>
              </a:rPr>
              <a:t>Laubach ZM, Murray EJ, Hoke KL, Safran RJ, </a:t>
            </a:r>
            <a:r>
              <a:rPr lang="en-US" sz="1800" dirty="0" err="1">
                <a:effectLst/>
                <a:latin typeface="AdvOTd67905e7"/>
              </a:rPr>
              <a:t>Perng</a:t>
            </a:r>
            <a:r>
              <a:rPr lang="en-US" sz="1800" dirty="0">
                <a:effectLst/>
                <a:latin typeface="AdvOTd67905e7"/>
              </a:rPr>
              <a:t> W. 2021 A biologist</a:t>
            </a:r>
            <a:r>
              <a:rPr lang="en-US" sz="1800" dirty="0">
                <a:effectLst/>
                <a:latin typeface="AdvOTd67905e7+20"/>
              </a:rPr>
              <a:t>’</a:t>
            </a:r>
            <a:r>
              <a:rPr lang="en-US" sz="1800" dirty="0">
                <a:effectLst/>
                <a:latin typeface="AdvOTd67905e7"/>
              </a:rPr>
              <a:t>s guide to model selection and causal inference. </a:t>
            </a:r>
            <a:r>
              <a:rPr lang="en-US" sz="1800" i="1" dirty="0">
                <a:effectLst/>
                <a:latin typeface="AdvOT1513558b.I"/>
              </a:rPr>
              <a:t>Proc. R. Soc. B </a:t>
            </a:r>
            <a:r>
              <a:rPr lang="en-US" sz="1800" dirty="0">
                <a:effectLst/>
                <a:latin typeface="AdvOT919a0533.B"/>
              </a:rPr>
              <a:t>288</a:t>
            </a:r>
            <a:r>
              <a:rPr lang="en-US" sz="1800" dirty="0">
                <a:effectLst/>
                <a:latin typeface="AdvOTd67905e7"/>
              </a:rPr>
              <a:t>: 20202815. https://</a:t>
            </a:r>
            <a:r>
              <a:rPr lang="en-US" sz="1800" dirty="0" err="1">
                <a:effectLst/>
                <a:latin typeface="AdvOTd67905e7"/>
              </a:rPr>
              <a:t>doi.org</a:t>
            </a:r>
            <a:r>
              <a:rPr lang="en-US" sz="1800" dirty="0">
                <a:effectLst/>
                <a:latin typeface="AdvOTd67905e7"/>
              </a:rPr>
              <a:t>/10.1098/rspb.2020.2815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84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6C8B-5D06-6843-BEC8-A00FEC4619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849" y="195606"/>
            <a:ext cx="11920151" cy="1398416"/>
          </a:xfrm>
        </p:spPr>
        <p:txBody>
          <a:bodyPr/>
          <a:lstStyle/>
          <a:p>
            <a:r>
              <a:rPr lang="en-US" dirty="0"/>
              <a:t>Avoiding false-positive findings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A687C7-B47D-3D47-8822-C612DCDC1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722" y="2295095"/>
            <a:ext cx="6921500" cy="349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D0D515-BBC2-3340-9F96-D699BE1E7D1D}"/>
              </a:ext>
            </a:extLst>
          </p:cNvPr>
          <p:cNvSpPr txBox="1"/>
          <p:nvPr/>
        </p:nvSpPr>
        <p:spPr>
          <a:xfrm>
            <a:off x="9957094" y="6488668"/>
            <a:ext cx="1471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Dirk-Jan Hoek</a:t>
            </a:r>
          </a:p>
        </p:txBody>
      </p:sp>
    </p:spTree>
    <p:extLst>
      <p:ext uri="{BB962C8B-B14F-4D97-AF65-F5344CB8AC3E}">
        <p14:creationId xmlns:p14="http://schemas.microsoft.com/office/powerpoint/2010/main" val="1749694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A7BFB-2025-5942-8455-FB98D560D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1 Errors (False Positives) and </a:t>
            </a:r>
            <a:br>
              <a:rPr lang="en-US" dirty="0"/>
            </a:br>
            <a:r>
              <a:rPr lang="en-US" dirty="0"/>
              <a:t>Type 2 Errors (False Negatives)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3263A5-C40E-A74D-A100-F605B27D7A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9292" y="2379140"/>
            <a:ext cx="7723966" cy="2099719"/>
          </a:xfrm>
        </p:spPr>
      </p:pic>
    </p:spTree>
    <p:extLst>
      <p:ext uri="{BB962C8B-B14F-4D97-AF65-F5344CB8AC3E}">
        <p14:creationId xmlns:p14="http://schemas.microsoft.com/office/powerpoint/2010/main" val="1860730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B8521E-8E5D-1744-9CEA-528696469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207" y="0"/>
            <a:ext cx="1079558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C771F5-946F-034C-931E-48EEBC365583}"/>
              </a:ext>
            </a:extLst>
          </p:cNvPr>
          <p:cNvSpPr txBox="1"/>
          <p:nvPr/>
        </p:nvSpPr>
        <p:spPr>
          <a:xfrm>
            <a:off x="147782" y="6391564"/>
            <a:ext cx="2683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Artwork by @</a:t>
            </a:r>
            <a:r>
              <a:rPr lang="en-US" dirty="0" err="1"/>
              <a:t>allison_horst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8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C771F5-946F-034C-931E-48EEBC365583}"/>
              </a:ext>
            </a:extLst>
          </p:cNvPr>
          <p:cNvSpPr txBox="1"/>
          <p:nvPr/>
        </p:nvSpPr>
        <p:spPr>
          <a:xfrm>
            <a:off x="9291782" y="6280728"/>
            <a:ext cx="2683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Artwork by @</a:t>
            </a:r>
            <a:r>
              <a:rPr lang="en-US" dirty="0" err="1"/>
              <a:t>allison_horst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178C50-B892-A643-AED1-C61D75DFC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2866"/>
            <a:ext cx="12192000" cy="563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24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E11DF-5B5E-AB43-A0B8-60122E0BD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Why Most Published Research Findings Are False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FF26F-2E08-4342-863B-0DE5DEAF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Ioannidis JP. “Why most published research findings are false”, </a:t>
            </a:r>
            <a:r>
              <a:rPr lang="en-US" i="1" dirty="0" err="1"/>
              <a:t>PLoS</a:t>
            </a:r>
            <a:r>
              <a:rPr lang="en-US" i="1" dirty="0"/>
              <a:t> Medicine</a:t>
            </a:r>
            <a:r>
              <a:rPr lang="en-US" dirty="0"/>
              <a:t> 2005 Aug 30;2(8):e124.</a:t>
            </a:r>
          </a:p>
          <a:p>
            <a:r>
              <a:rPr lang="en-US" dirty="0"/>
              <a:t>Ulrich </a:t>
            </a:r>
            <a:r>
              <a:rPr lang="en-US" dirty="0" err="1"/>
              <a:t>Schimmack</a:t>
            </a:r>
            <a:r>
              <a:rPr lang="en-US" dirty="0"/>
              <a:t>, “Ioannidis is Wrong Most of the Time”, R-Index blog, </a:t>
            </a:r>
            <a:r>
              <a:rPr lang="en-US" dirty="0">
                <a:hlinkClick r:id="rId2"/>
              </a:rPr>
              <a:t>https://replicationindex.com/2020/12/24/ioannidis-is-wrong/</a:t>
            </a:r>
            <a:endParaRPr lang="en-US" dirty="0"/>
          </a:p>
          <a:p>
            <a:r>
              <a:rPr lang="en-US" dirty="0"/>
              <a:t>Ioannidis JP. “A fiasco in the making? As the coronavirus pandemic takes hold, we are making decisions without reliable data”, </a:t>
            </a:r>
            <a:r>
              <a:rPr lang="en-US" i="1" dirty="0"/>
              <a:t>STAT News</a:t>
            </a:r>
            <a:r>
              <a:rPr lang="en-US" dirty="0"/>
              <a:t>, March 17, 2020</a:t>
            </a:r>
          </a:p>
          <a:p>
            <a:r>
              <a:rPr lang="en-US" dirty="0"/>
              <a:t>Ulrich </a:t>
            </a:r>
            <a:r>
              <a:rPr lang="en-US" dirty="0" err="1"/>
              <a:t>Schimmack</a:t>
            </a:r>
            <a:r>
              <a:rPr lang="en-US" dirty="0"/>
              <a:t>, “Ioannidis is Wrong Again”, R-Index blog, </a:t>
            </a:r>
            <a:r>
              <a:rPr lang="en-US" dirty="0">
                <a:hlinkClick r:id="rId3"/>
              </a:rPr>
              <a:t>https://replicationindex.com/2020/12/26/ioannidis-is-wrong-again/</a:t>
            </a:r>
            <a:endParaRPr lang="en-US" dirty="0"/>
          </a:p>
          <a:p>
            <a:pPr fontAlgn="base"/>
            <a:r>
              <a:rPr lang="en-US" dirty="0"/>
              <a:t>David Gorski, “What the heck happened to John Ioannidis?”, Science Based Medicine blog, March 29, 2021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8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</TotalTime>
  <Words>359</Words>
  <Application>Microsoft Macintosh PowerPoint</Application>
  <PresentationFormat>Widescreen</PresentationFormat>
  <Paragraphs>35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AdvOT1513558b.I</vt:lpstr>
      <vt:lpstr>AdvOT919a0533.B</vt:lpstr>
      <vt:lpstr>AdvOTd67905e7</vt:lpstr>
      <vt:lpstr>AdvOTd67905e7+20</vt:lpstr>
      <vt:lpstr>Arial</vt:lpstr>
      <vt:lpstr>Calibri</vt:lpstr>
      <vt:lpstr>Calibri Light</vt:lpstr>
      <vt:lpstr>Proxima Nova Subset</vt:lpstr>
      <vt:lpstr>Symbol</vt:lpstr>
      <vt:lpstr>Office Theme</vt:lpstr>
      <vt:lpstr>Correlation versus Causation</vt:lpstr>
      <vt:lpstr>PowerPoint Presentation</vt:lpstr>
      <vt:lpstr>PowerPoint Presentation</vt:lpstr>
      <vt:lpstr>Causal Inference</vt:lpstr>
      <vt:lpstr>Avoiding false-positive findings</vt:lpstr>
      <vt:lpstr>Type 1 Errors (False Positives) and  Type 2 Errors (False Negatives)</vt:lpstr>
      <vt:lpstr>PowerPoint Presentation</vt:lpstr>
      <vt:lpstr>PowerPoint Presentation</vt:lpstr>
      <vt:lpstr>Why Most Published Research Findings Are False</vt:lpstr>
      <vt:lpstr>One thousand hypotheses</vt:lpstr>
      <vt:lpstr>It gets worse</vt:lpstr>
      <vt:lpstr>PowerPoint Presentation</vt:lpstr>
      <vt:lpstr>Proportion of false-positive reports (out of all positive reports) will be highest for: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Avoiding false-positive findings</dc:title>
  <dc:creator>Microsoft Office User</dc:creator>
  <cp:lastModifiedBy>Microsoft Office User</cp:lastModifiedBy>
  <cp:revision>14</cp:revision>
  <dcterms:created xsi:type="dcterms:W3CDTF">2020-02-26T18:18:23Z</dcterms:created>
  <dcterms:modified xsi:type="dcterms:W3CDTF">2023-03-01T00:25:26Z</dcterms:modified>
</cp:coreProperties>
</file>

<file path=docProps/thumbnail.jpeg>
</file>